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291" r:id="rId4"/>
    <p:sldId id="292" r:id="rId5"/>
    <p:sldId id="280" r:id="rId6"/>
    <p:sldId id="281" r:id="rId7"/>
    <p:sldId id="279" r:id="rId8"/>
    <p:sldId id="277" r:id="rId9"/>
    <p:sldId id="286" r:id="rId10"/>
    <p:sldId id="294" r:id="rId11"/>
    <p:sldId id="284" r:id="rId12"/>
    <p:sldId id="287" r:id="rId13"/>
    <p:sldId id="288" r:id="rId14"/>
    <p:sldId id="295" r:id="rId15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00FF"/>
    <a:srgbClr val="99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3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8747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1FBD-8E65-4EC1-93ED-0F3CF2B9C134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67544" y="78955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1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7614"/>
            <a:ext cx="8229600" cy="24482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Изменение параметров пенсионной системы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-20538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Пенсия по старости за работу 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на Крайнем Севере менее 15 лет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308" y="1160625"/>
            <a:ext cx="43961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0000FF"/>
                </a:solidFill>
              </a:rPr>
              <a:t>действующее законодательство</a:t>
            </a:r>
            <a:endParaRPr lang="ru-RU" sz="22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0742" y="790260"/>
            <a:ext cx="143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05319"/>
              </p:ext>
            </p:extLst>
          </p:nvPr>
        </p:nvGraphicFramePr>
        <p:xfrm>
          <a:off x="147123" y="1591513"/>
          <a:ext cx="4339288" cy="3260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в районах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Крайнего Севера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Возраст, с которого возникает право на пенсию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мужчин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женщин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лет 8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года 8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лет 4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52 года 4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года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лет 8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год 8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лет 4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год 4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год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лет 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лет 8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лет 8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лет 4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лет 4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лет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лет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41766"/>
              </p:ext>
            </p:extLst>
          </p:nvPr>
        </p:nvGraphicFramePr>
        <p:xfrm>
          <a:off x="4697208" y="1591513"/>
          <a:ext cx="4339288" cy="3260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в районах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Крайнего Севера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Возраст, с которого возникает право на пенсию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2020 году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мужчин, </a:t>
                      </a:r>
                      <a:b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г.р.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женщин, </a:t>
                      </a:r>
                      <a:b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г.р.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 лет 8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53года 8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 лет 4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53 года 4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года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лет 8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года 8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лет 4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года 4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года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лет 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лет 8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год 8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лет 4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год 4 мес.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лет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год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40394" y="1160626"/>
            <a:ext cx="43961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0000FF"/>
                </a:solidFill>
              </a:rPr>
              <a:t>законопроект</a:t>
            </a:r>
            <a:endParaRPr lang="ru-RU" sz="22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3"/>
          <p:cNvSpPr>
            <a:spLocks noChangeArrowheads="1"/>
          </p:cNvSpPr>
          <p:nvPr/>
        </p:nvSpPr>
        <p:spPr bwMode="gray">
          <a:xfrm>
            <a:off x="323528" y="1348953"/>
            <a:ext cx="8367642" cy="627620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gray">
          <a:xfrm>
            <a:off x="475399" y="1004465"/>
            <a:ext cx="8061344" cy="596617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Пенсии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связи с особыми условиями труда </a:t>
            </a:r>
            <a:b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(при уплате дополнительного тарифа)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8528" y="1615277"/>
            <a:ext cx="80839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/>
              <a:t>Список </a:t>
            </a:r>
            <a:r>
              <a:rPr lang="ru-RU" sz="2000" dirty="0"/>
              <a:t>№ </a:t>
            </a:r>
            <a:r>
              <a:rPr lang="ru-RU" sz="2000" dirty="0" smtClean="0"/>
              <a:t>1; Список </a:t>
            </a:r>
            <a:r>
              <a:rPr lang="ru-RU" sz="2000" dirty="0"/>
              <a:t>№ </a:t>
            </a:r>
            <a:r>
              <a:rPr lang="ru-RU" sz="2000" dirty="0" smtClean="0"/>
              <a:t>2; </a:t>
            </a:r>
            <a:r>
              <a:rPr lang="ru-RU" sz="2000" dirty="0"/>
              <a:t>«Малые» списки</a:t>
            </a: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gray">
          <a:xfrm>
            <a:off x="397893" y="4458688"/>
            <a:ext cx="8367642" cy="469351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23"/>
          <p:cNvSpPr>
            <a:spLocks noChangeArrowheads="1"/>
          </p:cNvSpPr>
          <p:nvPr/>
        </p:nvSpPr>
        <p:spPr bwMode="gray">
          <a:xfrm>
            <a:off x="484544" y="4027801"/>
            <a:ext cx="8061344" cy="517593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84545" y="4027801"/>
            <a:ext cx="80613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Пенсии в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связи с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радиационным воздействием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9407" y="4493308"/>
            <a:ext cx="8151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Лица, пострадавшие от техногенных катастроф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7636" y="-10285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Виды досрочных пенсий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(сохранение возраста)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gray">
          <a:xfrm>
            <a:off x="359978" y="2567846"/>
            <a:ext cx="8413480" cy="1306871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gray">
          <a:xfrm>
            <a:off x="509252" y="2246602"/>
            <a:ext cx="8061344" cy="375251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7690" y="2246603"/>
            <a:ext cx="8910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Пенсии по социальным мотивам и состоянию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здоровья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87804" y="2551279"/>
            <a:ext cx="83606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/>
              <a:t>Женщины</a:t>
            </a:r>
            <a:r>
              <a:rPr lang="ru-RU" sz="2000" dirty="0"/>
              <a:t>, родившие </a:t>
            </a:r>
            <a:r>
              <a:rPr lang="ru-RU" sz="2000" dirty="0" smtClean="0"/>
              <a:t>2 </a:t>
            </a:r>
            <a:r>
              <a:rPr lang="ru-RU" sz="2000" dirty="0"/>
              <a:t>и более </a:t>
            </a:r>
            <a:r>
              <a:rPr lang="ru-RU" sz="2000" dirty="0" smtClean="0"/>
              <a:t>детей, проработавшие 12 лет в районах Крайнего Севера или 17 лет в приравненных к ним местностях ; родители  или опекуны инвалидов с детства; инвалиды вследствие военной травмы; инвалиды </a:t>
            </a:r>
            <a:r>
              <a:rPr lang="ru-RU" sz="2000" dirty="0"/>
              <a:t>по зрению 1 </a:t>
            </a:r>
            <a:r>
              <a:rPr lang="ru-RU" sz="2000" dirty="0" smtClean="0"/>
              <a:t>группы; лилипуты </a:t>
            </a:r>
            <a:r>
              <a:rPr lang="ru-RU" sz="2000" dirty="0"/>
              <a:t>(карлики</a:t>
            </a:r>
            <a:r>
              <a:rPr lang="ru-RU" sz="2000" dirty="0" smtClean="0"/>
              <a:t>) и др.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69883"/>
              </p:ext>
            </p:extLst>
          </p:nvPr>
        </p:nvGraphicFramePr>
        <p:xfrm>
          <a:off x="179512" y="1002252"/>
          <a:ext cx="8784976" cy="3945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Подземные работы, работы с вредными условиями труда и в горячих цехах  (Список  № 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Работы с тяжелыми условиями труда (Список  № 2)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качестве трактористов-машинистов в сельском хозяйстве, других отраслях экономики, а также в качестве машинистов строительных, дорожных и погрузочно-разгрузочных машин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текстильной промышленности на работах с повышенной интенсивностью и тяжестью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5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рабочих локомотивных бригад и работников отдельных категорий, непосредственно осуществляющих организацию перевозок и обеспечивающих безопасность движения на железнодорожном транспорте и метрополитене, а также в качестве водителей грузовых автомобилей непосредственно в технологическом процессе на шахтах, разрезах, в рудниках или рудных карьерах на вывозе угля, сланца, руды, породы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экспедициях, партиях, отрядах, на участках и в бригадах непосредственно на полевых геолого-разведочных, поисковых, топографо-геодезических, геофизических, гидрографических, гидрологических, лесоустроительных и изыскательских работах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качестве рабочих, мастеров (в том числе старших) непосредственно на лесозаготовках и лесосплаве, включая обслуживание механизмов и оборудования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качестве механизаторов (докеров-механизаторов) комплексных бригад на погрузочно-разгрузочных работах в портах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плавсоставе на судах морского, речного флота и флота рыбной промышленности (за исключением портовых судов, постоянно работающих в акватории порта, служебно-вспомогательных и разъездных судов, судов пригородного и внутригородского сообщения)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33468"/>
            <a:ext cx="9130512" cy="702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Категории лиц, работающих по Списку № 1, Списку № 2 и «малым» спискам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468"/>
            <a:ext cx="9130512" cy="702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Категории лиц, работающих по Списку № 1, Списку № 2 и «малым» спискам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90518"/>
              </p:ext>
            </p:extLst>
          </p:nvPr>
        </p:nvGraphicFramePr>
        <p:xfrm>
          <a:off x="251520" y="843558"/>
          <a:ext cx="8712968" cy="4340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качестве водителей автобусов, троллейбусов, трамваев на регулярных городских пассажирских маршрутах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в течение полного рабочего дня на подземных и открытых горных работах (включая личный состав горноспасательных частей) по добыче угля, сланца, руды и других полезных ископаемых и на строительстве шахт и рудников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на судах морского флота рыбной промышленности на работах по добыче, обработке рыбы и морепродуктов, приему готовой продукции на промысле (независимо от характера выполняемой работы), а также на отдельных видах судов морского, речного флота и флота рыбной промышленности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Работа в летном составе гражданской авиации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Работа, связанная с непосредственным управлением полетами воздушных судов гражданской авиации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Работа в инженерно-техническом составе на работах по непосредственному обслуживанию воздушных судов гражданской авиации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Работа в качестве спасателей в профессиональных аварийно-спасательных службах, профессиональных аварийно-спасательных формированиях МЧС России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Работа с осужденными в качестве рабочих и служащих учреждений, исполняющих уголовные наказания в виде лишения свободы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5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Работа на должностях Государственной противопожарной службы  федерального органа исполнительной власти, осуществляющего функции по выработке и реализации государственной политики, нормативно-правовому регулированию в области гражданской обороны, защиты населения и территорий от чрезвычайных ситуаций природного и техногенного характера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652" marR="19652" marT="14739" marB="14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48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807460"/>
              </p:ext>
            </p:extLst>
          </p:nvPr>
        </p:nvGraphicFramePr>
        <p:xfrm>
          <a:off x="13488" y="843558"/>
          <a:ext cx="9095016" cy="4323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8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категория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максимальная величина уменьшения возраста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ликвидаторы ЧАЭС 1986-1987 </a:t>
                      </a:r>
                      <a:r>
                        <a:rPr lang="ru-RU" sz="800" dirty="0" err="1">
                          <a:effectLst/>
                        </a:rPr>
                        <a:t>г.г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ликвидаторы ЧАЭС 1988-1990 </a:t>
                      </a:r>
                      <a:r>
                        <a:rPr lang="ru-RU" sz="800" dirty="0" err="1">
                          <a:effectLst/>
                        </a:rPr>
                        <a:t>г.г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эвакуированные из зоны отчуждения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постоянно проживавшие (проживающие), работающие в зоне отселения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 7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постоянно проживающие (работающие) в зоне проживания с правом на отселение, а также выехавшие добровольно из указанной зоны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 5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постоянно проживающие (работающие) в зоне проживания с льготным социально-экономическим статусом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 3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получившие или перенесшие лучевую болезнь и другие заболевания вследствие катастрофы на ЧАЭС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занятые на эксплуатации ЧАЭС и работах в зоне </a:t>
                      </a:r>
                      <a:r>
                        <a:rPr lang="ru-RU" sz="800" dirty="0" smtClean="0">
                          <a:effectLst/>
                        </a:rPr>
                        <a:t>отчуждения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граждане, ставшие инвалидами вследствие катастрофы на ЧАЭС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ликвидаторы аварии на ПО «Маяк» 1957-1958 </a:t>
                      </a:r>
                      <a:r>
                        <a:rPr lang="ru-RU" sz="800" dirty="0" err="1">
                          <a:effectLst/>
                        </a:rPr>
                        <a:t>г.г</a:t>
                      </a:r>
                      <a:r>
                        <a:rPr lang="ru-RU" sz="800" dirty="0">
                          <a:effectLst/>
                        </a:rPr>
                        <a:t>. и сбросов радиоактивных отходов в реку </a:t>
                      </a:r>
                      <a:r>
                        <a:rPr lang="ru-RU" sz="800" dirty="0" err="1">
                          <a:effectLst/>
                        </a:rPr>
                        <a:t>Теча</a:t>
                      </a:r>
                      <a:r>
                        <a:rPr lang="ru-RU" sz="800" dirty="0">
                          <a:effectLst/>
                        </a:rPr>
                        <a:t> в 1949 - 1956 </a:t>
                      </a:r>
                      <a:r>
                        <a:rPr lang="ru-RU" sz="800" dirty="0" err="1">
                          <a:effectLst/>
                        </a:rPr>
                        <a:t>г.г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ликвидаторы аварии на ПО «Маяк» 1959-1961 </a:t>
                      </a:r>
                      <a:r>
                        <a:rPr lang="ru-RU" sz="800" dirty="0" err="1">
                          <a:effectLst/>
                        </a:rPr>
                        <a:t>г.г</a:t>
                      </a:r>
                      <a:r>
                        <a:rPr lang="ru-RU" sz="800" dirty="0">
                          <a:effectLst/>
                        </a:rPr>
                        <a:t>. и сбросов радиоактивных отходов в реку </a:t>
                      </a:r>
                      <a:r>
                        <a:rPr lang="ru-RU" sz="800" dirty="0" err="1">
                          <a:effectLst/>
                        </a:rPr>
                        <a:t>Теча</a:t>
                      </a:r>
                      <a:r>
                        <a:rPr lang="ru-RU" sz="800" dirty="0">
                          <a:effectLst/>
                        </a:rPr>
                        <a:t> в 1957 - 1962 </a:t>
                      </a:r>
                      <a:r>
                        <a:rPr lang="ru-RU" sz="800" dirty="0" err="1">
                          <a:effectLst/>
                        </a:rPr>
                        <a:t>г.г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эвакуированные, а также добровольно выехавшие из населенных пунктов, пострадавших вследствие аварии на ПО «Маяк» и сбросов радиоактивных отходов в реку </a:t>
                      </a:r>
                      <a:r>
                        <a:rPr lang="ru-RU" sz="800" dirty="0" err="1">
                          <a:effectLst/>
                        </a:rPr>
                        <a:t>Теча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3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проживающие в населенных пунктах, пострадавших вследствие аварии на ПО «Маяк» и сбросов радиоактивных отходов в реку </a:t>
                      </a:r>
                      <a:r>
                        <a:rPr lang="ru-RU" sz="800" dirty="0" err="1">
                          <a:effectLst/>
                        </a:rPr>
                        <a:t>Теча</a:t>
                      </a:r>
                      <a:r>
                        <a:rPr lang="ru-RU" sz="800" dirty="0">
                          <a:effectLst/>
                        </a:rPr>
                        <a:t>, где доза облучения свыше 1 </a:t>
                      </a:r>
                      <a:r>
                        <a:rPr lang="ru-RU" sz="800" dirty="0" err="1">
                          <a:effectLst/>
                        </a:rPr>
                        <a:t>мЗв</a:t>
                      </a:r>
                      <a:r>
                        <a:rPr lang="ru-RU" sz="800" dirty="0">
                          <a:effectLst/>
                        </a:rPr>
                        <a:t> (0,1 бэр), а также выехавшие добровольно из них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 5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3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граждане, указанные в графах 1-6 и 10-13 таблицы, одновременно имеющие право на досрочную страховую пенсию по стрости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суммирование льгот по уменьшению возраста, но не более 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граждане из подразделений особого риска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граждане, пострадавшие вследствие ядерных испытаний на Семипалатинском полигоне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25" marR="3522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20538"/>
            <a:ext cx="9130512" cy="702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Категори</a:t>
            </a: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лиц, пострадавших от техногенных катастроф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олилиния 91"/>
          <p:cNvSpPr/>
          <p:nvPr/>
        </p:nvSpPr>
        <p:spPr>
          <a:xfrm>
            <a:off x="1538384" y="3167310"/>
            <a:ext cx="1305425" cy="994886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bg2">
                <a:lumMod val="25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1159703" y="3635000"/>
            <a:ext cx="981769" cy="751017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9900FF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788980" y="4071599"/>
            <a:ext cx="615917" cy="513405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0000FF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528" y="485068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83568" y="462397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83568" y="462970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1043608" y="440300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043608" y="440872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1403648" y="418202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1403648" y="418775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1763688" y="396104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763688" y="39667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2123728" y="374007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123728" y="3745796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2483768" y="351909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2483768" y="352481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2843808" y="329811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43808" y="330384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203848" y="3077139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203848" y="308286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3563888" y="2856162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563888" y="2861888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3923928" y="2635185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923928" y="264091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4283968" y="241420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4283968" y="241993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4644008" y="219323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4644008" y="219895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5004048" y="197225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5004048" y="197798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5364088" y="175127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364088" y="1757003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5724128" y="153030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724128" y="153602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6084168" y="130932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6084168" y="131504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6444208" y="108834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6444208" y="10940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539553" y="480102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2019</a:t>
            </a:r>
            <a:endParaRPr lang="ru-RU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904794" y="45829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2020</a:t>
            </a:r>
            <a:endParaRPr lang="ru-RU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247293" y="437514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2021</a:t>
            </a:r>
            <a:endParaRPr lang="ru-RU" sz="1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624874" y="416219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2022</a:t>
            </a:r>
            <a:endParaRPr lang="ru-RU" sz="1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1984914" y="393017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2023</a:t>
            </a:r>
            <a:endParaRPr lang="ru-RU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344954" y="372242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2024</a:t>
            </a:r>
            <a:endParaRPr lang="ru-RU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678657" y="3489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2025</a:t>
            </a:r>
            <a:endParaRPr lang="ru-RU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3065034" y="32821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2026</a:t>
            </a:r>
            <a:endParaRPr lang="ru-RU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425074" y="30634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2027</a:t>
            </a:r>
            <a:endParaRPr lang="ru-RU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785113" y="284178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2028</a:t>
            </a:r>
            <a:endParaRPr lang="ru-RU" sz="1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089130" y="26257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2029</a:t>
            </a:r>
            <a:endParaRPr lang="ru-RU" sz="1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505194" y="236400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2030</a:t>
            </a:r>
            <a:endParaRPr lang="ru-RU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865234" y="2156252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2031</a:t>
            </a:r>
            <a:endParaRPr lang="ru-RU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225274" y="19485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2032</a:t>
            </a:r>
            <a:endParaRPr lang="ru-RU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585314" y="17298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2033</a:t>
            </a:r>
            <a:endParaRPr lang="ru-RU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945354" y="152208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2034</a:t>
            </a:r>
            <a:endParaRPr lang="ru-RU" sz="1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289722" y="127560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2035</a:t>
            </a:r>
            <a:endParaRPr lang="ru-RU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6660233" y="10678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2036</a:t>
            </a:r>
            <a:endParaRPr lang="ru-RU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3975588" y="1949432"/>
            <a:ext cx="51125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Если 60 лет 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исполняется в 2019 году, 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то пенсия назначается через год 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(в 2020 году), </a:t>
            </a:r>
            <a:br>
              <a:rPr lang="ru-RU" sz="2200" b="1" i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</a:rPr>
              <a:t>если в 2020 – то через 2 года 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(в 2022 году),</a:t>
            </a:r>
            <a:br>
              <a:rPr lang="ru-RU" sz="2200" b="1" i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</a:rPr>
              <a:t>……..,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если в 2023 и позднее – то через 5 лет </a:t>
            </a:r>
            <a:br>
              <a:rPr lang="ru-RU" sz="2200" b="1" i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</a:rPr>
              <a:t>(в 2028 году и позже)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pic>
        <p:nvPicPr>
          <p:cNvPr id="165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471" y="3518479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97" y="3955078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28" y="4410527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21" y="264011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06507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Скругленная соединительная линия 81"/>
          <p:cNvCxnSpPr/>
          <p:nvPr/>
        </p:nvCxnSpPr>
        <p:spPr>
          <a:xfrm flipV="1">
            <a:off x="323528" y="4582897"/>
            <a:ext cx="360040" cy="251683"/>
          </a:xfrm>
          <a:prstGeom prst="curvedConnector3">
            <a:avLst>
              <a:gd name="adj1" fmla="val -21430"/>
            </a:avLst>
          </a:prstGeom>
          <a:ln w="3810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олилиния 92"/>
          <p:cNvSpPr/>
          <p:nvPr/>
        </p:nvSpPr>
        <p:spPr>
          <a:xfrm>
            <a:off x="1943708" y="2745674"/>
            <a:ext cx="1644112" cy="1194866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17636" y="-645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Повышение пенсионного возраста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(страховая пенсия по старости на общих основаниях)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66720" y="1022661"/>
            <a:ext cx="2497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Мужчинам</a:t>
            </a:r>
            <a:endParaRPr lang="ru-RU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304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олилиния 94"/>
          <p:cNvSpPr/>
          <p:nvPr/>
        </p:nvSpPr>
        <p:spPr>
          <a:xfrm>
            <a:off x="2999169" y="1419505"/>
            <a:ext cx="2724959" cy="1884338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538384" y="3167310"/>
            <a:ext cx="1305425" cy="994886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bg2">
                <a:lumMod val="25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1159703" y="3635000"/>
            <a:ext cx="981769" cy="751017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9900FF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788980" y="4071599"/>
            <a:ext cx="615917" cy="513405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0000FF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2308152" y="2189571"/>
            <a:ext cx="2047825" cy="1462300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528" y="485068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83568" y="462397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83568" y="462970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1043608" y="440300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043608" y="440872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1403648" y="418202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1403648" y="418775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1763688" y="396104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763688" y="39667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2123728" y="374007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123728" y="3745796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2483768" y="351909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2483768" y="352481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2843808" y="329811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43808" y="330384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203848" y="3077139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203848" y="308286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3563888" y="2856162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563888" y="2861888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3923928" y="2635185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923928" y="264091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4283968" y="241420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4283968" y="241993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4644008" y="219323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4644008" y="219895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5004048" y="197225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5004048" y="197798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5364088" y="175127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364088" y="1757003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5724128" y="153030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724128" y="153602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6084168" y="130932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6084168" y="131504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6444208" y="108834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6444208" y="10940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539553" y="480102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2019</a:t>
            </a:r>
            <a:endParaRPr lang="ru-RU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904794" y="45829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2020</a:t>
            </a:r>
            <a:endParaRPr lang="ru-RU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247293" y="437514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2021</a:t>
            </a:r>
            <a:endParaRPr lang="ru-RU" sz="1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624874" y="416219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2022</a:t>
            </a:r>
            <a:endParaRPr lang="ru-RU" sz="1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1984914" y="393017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2023</a:t>
            </a:r>
            <a:endParaRPr lang="ru-RU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344954" y="372242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2024</a:t>
            </a:r>
            <a:endParaRPr lang="ru-RU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678657" y="3489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2025</a:t>
            </a:r>
            <a:endParaRPr lang="ru-RU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3065034" y="32821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2026</a:t>
            </a:r>
            <a:endParaRPr lang="ru-RU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425074" y="30634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2027</a:t>
            </a:r>
            <a:endParaRPr lang="ru-RU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785113" y="284178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2028</a:t>
            </a:r>
            <a:endParaRPr lang="ru-RU" sz="1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089130" y="26257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2029</a:t>
            </a:r>
            <a:endParaRPr lang="ru-RU" sz="1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505194" y="236400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2030</a:t>
            </a:r>
            <a:endParaRPr lang="ru-RU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865234" y="2156252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2031</a:t>
            </a:r>
            <a:endParaRPr lang="ru-RU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225274" y="19485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2032</a:t>
            </a:r>
            <a:endParaRPr lang="ru-RU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585314" y="17298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2033</a:t>
            </a:r>
            <a:endParaRPr lang="ru-RU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945354" y="152208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2034</a:t>
            </a:r>
            <a:endParaRPr lang="ru-RU" sz="1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289722" y="127560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2035</a:t>
            </a:r>
            <a:endParaRPr lang="ru-RU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6660233" y="10678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2036</a:t>
            </a:r>
            <a:endParaRPr lang="ru-RU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3389176" y="2635185"/>
            <a:ext cx="571278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Если 55 лет 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исполняется в 2019 году, то пенсия назначается через год (в 2020 году), </a:t>
            </a:r>
            <a:br>
              <a:rPr lang="ru-RU" sz="2200" b="1" i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</a:rPr>
              <a:t>если в 2020 – то через 2 года (в 2022 году),</a:t>
            </a:r>
            <a:br>
              <a:rPr lang="ru-RU" sz="2200" b="1" i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</a:rPr>
              <a:t>……..,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если в 202</a:t>
            </a:r>
            <a:r>
              <a:rPr lang="en-US" sz="2200" b="1" i="1" dirty="0" smtClean="0">
                <a:solidFill>
                  <a:srgbClr val="C00000"/>
                </a:solidFill>
              </a:rPr>
              <a:t>6</a:t>
            </a:r>
            <a:r>
              <a:rPr lang="ru-RU" sz="2200" b="1" i="1" dirty="0" smtClean="0">
                <a:solidFill>
                  <a:srgbClr val="C00000"/>
                </a:solidFill>
              </a:rPr>
              <a:t> и позднее – то через 8 лет </a:t>
            </a:r>
            <a:br>
              <a:rPr lang="ru-RU" sz="2200" b="1" i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</a:rPr>
              <a:t>(в 2034 году и позже)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pic>
        <p:nvPicPr>
          <p:cNvPr id="165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471" y="3518479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97" y="3955078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28" y="4410527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21" y="264011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14" y="2175973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742191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30298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06507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Скругленная соединительная линия 81"/>
          <p:cNvCxnSpPr/>
          <p:nvPr/>
        </p:nvCxnSpPr>
        <p:spPr>
          <a:xfrm flipV="1">
            <a:off x="323528" y="4582897"/>
            <a:ext cx="360040" cy="251683"/>
          </a:xfrm>
          <a:prstGeom prst="curvedConnector3">
            <a:avLst>
              <a:gd name="adj1" fmla="val -21430"/>
            </a:avLst>
          </a:prstGeom>
          <a:ln w="3810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олилиния 92"/>
          <p:cNvSpPr/>
          <p:nvPr/>
        </p:nvSpPr>
        <p:spPr>
          <a:xfrm>
            <a:off x="1943708" y="2745674"/>
            <a:ext cx="1644112" cy="1194866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2663788" y="1861766"/>
            <a:ext cx="2340260" cy="1652911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17636" y="-645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Повышение пенсионного возраста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(страховая пенсия по старости на общих основаниях)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48621" y="1127423"/>
            <a:ext cx="25322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Женщинам</a:t>
            </a:r>
            <a:endParaRPr lang="ru-RU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28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-645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Повышение пенсионного возраста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(страховая пенсия по старости на общих основаниях)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578" y="1227753"/>
            <a:ext cx="18421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</a:t>
            </a:r>
            <a:endParaRPr lang="ru-RU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4850681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211960" y="3554537"/>
            <a:ext cx="4929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Если 60 лет (для мужчин) </a:t>
            </a:r>
          </a:p>
          <a:p>
            <a:pPr algn="r"/>
            <a:r>
              <a:rPr lang="ru-RU" sz="2200" b="1" i="1" dirty="0" smtClean="0">
                <a:solidFill>
                  <a:srgbClr val="C00000"/>
                </a:solidFill>
              </a:rPr>
              <a:t>или 55 лет (для женщин) исполняется в 2020 году, то пенсия назначается в 2022 году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1547664" y="4202609"/>
            <a:ext cx="0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547664" y="4202609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71800" y="3554537"/>
            <a:ext cx="0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71800" y="3554537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3995936" y="2906465"/>
            <a:ext cx="0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995936" y="2906465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5220072" y="2258393"/>
            <a:ext cx="0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220072" y="2258393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6444208" y="1610321"/>
            <a:ext cx="0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444208" y="1610321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7668344" y="962249"/>
            <a:ext cx="0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506990" y="4785996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2019</a:t>
            </a:r>
            <a:endParaRPr lang="ru-RU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2627785" y="4202608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2020</a:t>
            </a:r>
            <a:endParaRPr lang="ru-RU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3867962" y="353906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2021</a:t>
            </a:r>
            <a:endParaRPr lang="ru-RU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5092098" y="2895786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2022</a:t>
            </a:r>
            <a:endParaRPr lang="ru-RU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6228185" y="225735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2023</a:t>
            </a:r>
            <a:endParaRPr lang="ru-RU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7380313" y="161032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2024</a:t>
            </a:r>
            <a:endParaRPr lang="ru-RU" sz="2000" dirty="0"/>
          </a:p>
        </p:txBody>
      </p:sp>
      <p:pic>
        <p:nvPicPr>
          <p:cNvPr id="85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40" y="1953016"/>
            <a:ext cx="1232433" cy="9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Слайды\111\curve-arrow-clipart-png-25.jp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6963">
            <a:off x="1597409" y="2567623"/>
            <a:ext cx="2865169" cy="143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414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Страховая пенсия на общих основаниях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69623" y="1670045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1364" y="3601451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78769"/>
              </p:ext>
            </p:extLst>
          </p:nvPr>
        </p:nvGraphicFramePr>
        <p:xfrm>
          <a:off x="1115613" y="915566"/>
          <a:ext cx="7704858" cy="2104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6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Год достижения возраста</a:t>
                      </a:r>
                      <a:br>
                        <a:rPr lang="ru-RU" sz="1500" b="1" u="none" strike="noStrike" dirty="0">
                          <a:effectLst/>
                        </a:rPr>
                      </a:br>
                      <a:r>
                        <a:rPr lang="ru-RU" sz="1500" b="1" u="none" strike="noStrike" dirty="0">
                          <a:effectLst/>
                        </a:rPr>
                        <a:t>60 лет  (</a:t>
                      </a:r>
                      <a:r>
                        <a:rPr lang="ru-RU" sz="1500" b="1" u="none" strike="noStrike" dirty="0" smtClean="0">
                          <a:effectLst/>
                        </a:rPr>
                        <a:t>мужчины) и</a:t>
                      </a:r>
                      <a:r>
                        <a:rPr lang="ru-RU" sz="1500" b="1" u="none" strike="noStrike" dirty="0">
                          <a:effectLst/>
                        </a:rPr>
                        <a:t/>
                      </a:r>
                      <a:br>
                        <a:rPr lang="ru-RU" sz="1500" b="1" u="none" strike="noStrike" dirty="0">
                          <a:effectLst/>
                        </a:rPr>
                      </a:br>
                      <a:r>
                        <a:rPr lang="ru-RU" sz="1500" b="1" u="none" strike="noStrike" dirty="0">
                          <a:effectLst/>
                        </a:rPr>
                        <a:t>55 лет (женщины)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Право на пенсию возникает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в возрасте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в году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2019 (1959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60+1=61 год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2020 (1960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60+2=62 года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2021 ( 1961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60+3=63 года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2022 (1962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60+4=64 года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2023 ( 1963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60+5=65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426774"/>
              </p:ext>
            </p:extLst>
          </p:nvPr>
        </p:nvGraphicFramePr>
        <p:xfrm>
          <a:off x="1115616" y="3108953"/>
          <a:ext cx="7704855" cy="1885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0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2019 (1964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55+1=56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2020 (1965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55+2=57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2021 ( 1966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55+3=58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2022 (1967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55+4=59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2023 (1968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55+5=60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2024 (1969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55+6=61 год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2030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2025 (1970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55+7=62 года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2032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2026 (1971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55+8=63 года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2034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0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5496" y="-10285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Виды досрочных страховых пенсий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(повышение возраста)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gray">
          <a:xfrm>
            <a:off x="323528" y="3336616"/>
            <a:ext cx="8583665" cy="1272246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gray">
          <a:xfrm>
            <a:off x="312683" y="898179"/>
            <a:ext cx="8651805" cy="1385539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7690" y="843558"/>
            <a:ext cx="89108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Пенсии в связи с длительным выполнением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профессиональной деятельности </a:t>
            </a: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(педагоги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медики; творческие </a:t>
            </a: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работники)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(без требования уплаты дополнительного тарифа) 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поэтапное более позднее назначение пенсии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(от года приобретения требуемой выслуги до 8 лет)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gray">
          <a:xfrm>
            <a:off x="312683" y="2896401"/>
            <a:ext cx="8651805" cy="696798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7690" y="2841780"/>
            <a:ext cx="8910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Пенсии в связи с работой в особых климатических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условиях</a:t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поэтапное увеличение возраста мужчинам на 5 лет, женщинам на 8 лет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366" y="3593199"/>
            <a:ext cx="84938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dirty="0"/>
              <a:t>Лица, проработавшие в </a:t>
            </a:r>
            <a:r>
              <a:rPr lang="ru-RU" sz="1500" dirty="0" smtClean="0"/>
              <a:t>районах Крайнего Севера не </a:t>
            </a:r>
            <a:r>
              <a:rPr lang="ru-RU" sz="1500" dirty="0"/>
              <a:t>менее 15 </a:t>
            </a:r>
            <a:r>
              <a:rPr lang="ru-RU" sz="1500" dirty="0" smtClean="0"/>
              <a:t>календарных лет </a:t>
            </a:r>
            <a:r>
              <a:rPr lang="ru-RU" sz="1500" dirty="0"/>
              <a:t>или </a:t>
            </a:r>
            <a:r>
              <a:rPr lang="ru-RU" sz="1500" dirty="0" smtClean="0"/>
              <a:t>местностях, приравненных к ним, не менее 20 календарных лет, либо не менее 7,5 календарных лет в районах Крайнего Севера при страховом стаже 25 и 20 лет у мужчин и женщин соответственно</a:t>
            </a:r>
            <a:br>
              <a:rPr lang="ru-RU" sz="1500" dirty="0" smtClean="0"/>
            </a:br>
            <a:r>
              <a:rPr lang="ru-RU" sz="1500" dirty="0" smtClean="0"/>
              <a:t>(мужчины </a:t>
            </a:r>
            <a:r>
              <a:rPr lang="ru-RU" sz="1500" dirty="0"/>
              <a:t>– </a:t>
            </a:r>
            <a:r>
              <a:rPr lang="ru-RU" sz="1500" dirty="0" smtClean="0"/>
              <a:t> с 55 до 60 лет, </a:t>
            </a:r>
            <a:r>
              <a:rPr lang="ru-RU" sz="1500" dirty="0"/>
              <a:t>женщины – </a:t>
            </a:r>
            <a:r>
              <a:rPr lang="ru-RU" sz="1500" dirty="0" smtClean="0"/>
              <a:t>с 50 до 5</a:t>
            </a:r>
            <a:r>
              <a:rPr lang="en-US" sz="1500" dirty="0" smtClean="0"/>
              <a:t>8</a:t>
            </a:r>
            <a:r>
              <a:rPr lang="ru-RU" sz="1500" dirty="0" smtClean="0"/>
              <a:t>лет</a:t>
            </a:r>
            <a:r>
              <a:rPr lang="ru-RU" sz="1500" dirty="0"/>
              <a:t>);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2831" y="2318560"/>
            <a:ext cx="9131169" cy="523220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extrusionClr>
                <a:srgbClr val="FF0000"/>
              </a:extrusionClr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 Выслуга лет не увеличивается !</a:t>
            </a:r>
            <a:endParaRPr lang="ru-RU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4677" y="4558725"/>
            <a:ext cx="84938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 Северный стаж не увеличивается !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олилиния 94"/>
          <p:cNvSpPr/>
          <p:nvPr/>
        </p:nvSpPr>
        <p:spPr>
          <a:xfrm>
            <a:off x="2999169" y="1419505"/>
            <a:ext cx="2724959" cy="1884338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538384" y="3167310"/>
            <a:ext cx="1305425" cy="994886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bg2">
                <a:lumMod val="25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1159703" y="3635000"/>
            <a:ext cx="981769" cy="751017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9900FF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788980" y="4071599"/>
            <a:ext cx="615917" cy="513405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0000FF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2308152" y="2189571"/>
            <a:ext cx="2047825" cy="1462300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636" y="-1028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Пенсия по старости при наличии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требуемой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выслуги лет (независимо от возраста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528" y="485068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83568" y="462397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83568" y="462970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1043608" y="440300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043608" y="440872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1403648" y="418202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1403648" y="418775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1763688" y="396104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763688" y="39667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2123728" y="374007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123728" y="3745796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2483768" y="351909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2483768" y="352481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2843808" y="329811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43808" y="330384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203848" y="3077139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203848" y="308286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3563888" y="2856162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563888" y="2861888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3923928" y="2635185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923928" y="264091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4283968" y="241420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4283968" y="241993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4644008" y="219323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4644008" y="219895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5004048" y="197225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5004048" y="197798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5364088" y="175127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364088" y="1757003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5724128" y="153030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724128" y="153602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6084168" y="130932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6084168" y="131504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6444208" y="108834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6444208" y="10940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539553" y="480102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2019</a:t>
            </a:r>
            <a:endParaRPr lang="ru-RU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904794" y="45829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2020</a:t>
            </a:r>
            <a:endParaRPr lang="ru-RU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247293" y="437514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2021</a:t>
            </a:r>
            <a:endParaRPr lang="ru-RU" sz="1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624874" y="416219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2022</a:t>
            </a:r>
            <a:endParaRPr lang="ru-RU" sz="1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1984914" y="393017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2023</a:t>
            </a:r>
            <a:endParaRPr lang="ru-RU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344954" y="372242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2024</a:t>
            </a:r>
            <a:endParaRPr lang="ru-RU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678657" y="3489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2025</a:t>
            </a:r>
            <a:endParaRPr lang="ru-RU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3065034" y="32821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2026</a:t>
            </a:r>
            <a:endParaRPr lang="ru-RU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425074" y="30634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2027</a:t>
            </a:r>
            <a:endParaRPr lang="ru-RU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785113" y="284178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2028</a:t>
            </a:r>
            <a:endParaRPr lang="ru-RU" sz="1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089130" y="26257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2029</a:t>
            </a:r>
            <a:endParaRPr lang="ru-RU" sz="1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505194" y="236400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2030</a:t>
            </a:r>
            <a:endParaRPr lang="ru-RU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865234" y="2156252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2031</a:t>
            </a:r>
            <a:endParaRPr lang="ru-RU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225274" y="19485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2032</a:t>
            </a:r>
            <a:endParaRPr lang="ru-RU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585314" y="17298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2033</a:t>
            </a:r>
            <a:endParaRPr lang="ru-RU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945354" y="152208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2034</a:t>
            </a:r>
            <a:endParaRPr lang="ru-RU" sz="1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289722" y="127560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2035</a:t>
            </a:r>
            <a:endParaRPr lang="ru-RU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6660233" y="10678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2036</a:t>
            </a:r>
            <a:endParaRPr lang="ru-RU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409629" y="2806790"/>
            <a:ext cx="4673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Если требуемый стаж выработан </a:t>
            </a:r>
          </a:p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в 2019 году, то пенсия назначается через год (2020 год),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если в 2020 – то через 2 года (2022 год),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……..,</a:t>
            </a:r>
          </a:p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если в 202</a:t>
            </a:r>
            <a:r>
              <a:rPr lang="en-US" sz="2000" b="1" i="1" dirty="0" smtClean="0">
                <a:solidFill>
                  <a:srgbClr val="C00000"/>
                </a:solidFill>
              </a:rPr>
              <a:t>6</a:t>
            </a:r>
            <a:r>
              <a:rPr lang="ru-RU" sz="2000" b="1" i="1" dirty="0" smtClean="0">
                <a:solidFill>
                  <a:srgbClr val="C00000"/>
                </a:solidFill>
              </a:rPr>
              <a:t> и позднее – то через 8 лет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(2034 год и позже)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165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471" y="3518479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97" y="3955078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28" y="4410527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21" y="264011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14" y="2175973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742191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30298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065074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Скругленная соединительная линия 81"/>
          <p:cNvCxnSpPr/>
          <p:nvPr/>
        </p:nvCxnSpPr>
        <p:spPr>
          <a:xfrm flipV="1">
            <a:off x="323528" y="4582897"/>
            <a:ext cx="360040" cy="251683"/>
          </a:xfrm>
          <a:prstGeom prst="curvedConnector3">
            <a:avLst>
              <a:gd name="adj1" fmla="val -21430"/>
            </a:avLst>
          </a:prstGeom>
          <a:ln w="3810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олилиния 92"/>
          <p:cNvSpPr/>
          <p:nvPr/>
        </p:nvSpPr>
        <p:spPr>
          <a:xfrm>
            <a:off x="1943708" y="2745674"/>
            <a:ext cx="1644112" cy="1194866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2663788" y="1861766"/>
            <a:ext cx="2340260" cy="1652911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6875" y="1044061"/>
            <a:ext cx="2511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(педагоги, медики,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творческие </a:t>
            </a:r>
            <a:r>
              <a:rPr lang="ru-RU" b="1" dirty="0">
                <a:solidFill>
                  <a:srgbClr val="C00000"/>
                </a:solidFill>
              </a:rPr>
              <a:t>работники)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54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C:\Users\25062\Desktop\no-translate-detected_7130-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62" y="1552605"/>
            <a:ext cx="2546756" cy="191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единительная линия 78"/>
          <p:cNvCxnSpPr/>
          <p:nvPr/>
        </p:nvCxnSpPr>
        <p:spPr>
          <a:xfrm>
            <a:off x="323528" y="485068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683568" y="462397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83568" y="462970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1043608" y="440300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043608" y="440872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1403648" y="418202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1403648" y="418775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1763688" y="396104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763688" y="39667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2123728" y="374007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123728" y="3745796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2483768" y="351909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483768" y="352481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2843808" y="329811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2843808" y="330384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V="1">
            <a:off x="3203848" y="3077139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3203848" y="308286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V="1">
            <a:off x="3563888" y="2856162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3563888" y="2861888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923928" y="2635185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3923928" y="2640911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flipV="1">
            <a:off x="4283968" y="2414208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4283968" y="2419934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4644008" y="2193231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4644008" y="2198957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5004048" y="1972254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5004048" y="1977980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5364088" y="1751277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5364088" y="1757003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V="1">
            <a:off x="5724128" y="1530300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724128" y="1536025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V="1">
            <a:off x="6084168" y="1309323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6084168" y="1315049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flipV="1">
            <a:off x="6444208" y="1088346"/>
            <a:ext cx="0" cy="22097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6444208" y="1094072"/>
            <a:ext cx="36004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39553" y="480102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2019</a:t>
            </a:r>
            <a:endParaRPr lang="ru-RU" sz="1200" dirty="0"/>
          </a:p>
        </p:txBody>
      </p:sp>
      <p:sp>
        <p:nvSpPr>
          <p:cNvPr id="173" name="TextBox 172"/>
          <p:cNvSpPr txBox="1"/>
          <p:nvPr/>
        </p:nvSpPr>
        <p:spPr>
          <a:xfrm>
            <a:off x="904794" y="45829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2020</a:t>
            </a:r>
            <a:endParaRPr lang="ru-RU" sz="1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1247293" y="437514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2021</a:t>
            </a:r>
            <a:endParaRPr lang="ru-RU" sz="1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1624874" y="416219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2022</a:t>
            </a:r>
            <a:endParaRPr lang="ru-RU" sz="1200" dirty="0"/>
          </a:p>
        </p:txBody>
      </p:sp>
      <p:sp>
        <p:nvSpPr>
          <p:cNvPr id="176" name="TextBox 175"/>
          <p:cNvSpPr txBox="1"/>
          <p:nvPr/>
        </p:nvSpPr>
        <p:spPr>
          <a:xfrm>
            <a:off x="1984914" y="393017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2023</a:t>
            </a:r>
            <a:endParaRPr lang="ru-RU" sz="12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344954" y="372242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2024</a:t>
            </a:r>
            <a:endParaRPr lang="ru-RU" sz="12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678657" y="3489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2025</a:t>
            </a:r>
            <a:endParaRPr lang="ru-RU" sz="1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3065034" y="32821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2026</a:t>
            </a:r>
            <a:endParaRPr lang="ru-RU" sz="12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425074" y="30634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2027</a:t>
            </a:r>
            <a:endParaRPr lang="ru-RU" sz="1200" dirty="0"/>
          </a:p>
        </p:txBody>
      </p:sp>
      <p:sp>
        <p:nvSpPr>
          <p:cNvPr id="181" name="TextBox 180"/>
          <p:cNvSpPr txBox="1"/>
          <p:nvPr/>
        </p:nvSpPr>
        <p:spPr>
          <a:xfrm>
            <a:off x="3785113" y="284178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2028</a:t>
            </a:r>
            <a:endParaRPr lang="ru-RU" sz="1200" dirty="0"/>
          </a:p>
        </p:txBody>
      </p:sp>
      <p:sp>
        <p:nvSpPr>
          <p:cNvPr id="182" name="TextBox 181"/>
          <p:cNvSpPr txBox="1"/>
          <p:nvPr/>
        </p:nvSpPr>
        <p:spPr>
          <a:xfrm>
            <a:off x="4089130" y="26257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2029</a:t>
            </a:r>
            <a:endParaRPr lang="ru-RU" sz="1200" dirty="0"/>
          </a:p>
        </p:txBody>
      </p:sp>
      <p:sp>
        <p:nvSpPr>
          <p:cNvPr id="183" name="TextBox 182"/>
          <p:cNvSpPr txBox="1"/>
          <p:nvPr/>
        </p:nvSpPr>
        <p:spPr>
          <a:xfrm>
            <a:off x="4505194" y="236400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2030</a:t>
            </a:r>
            <a:endParaRPr lang="ru-RU" sz="1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4865234" y="2156252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2031</a:t>
            </a:r>
            <a:endParaRPr lang="ru-RU" sz="1200" dirty="0"/>
          </a:p>
        </p:txBody>
      </p:sp>
      <p:sp>
        <p:nvSpPr>
          <p:cNvPr id="185" name="TextBox 184"/>
          <p:cNvSpPr txBox="1"/>
          <p:nvPr/>
        </p:nvSpPr>
        <p:spPr>
          <a:xfrm>
            <a:off x="5225274" y="194850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2032</a:t>
            </a:r>
            <a:endParaRPr lang="ru-RU" sz="12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585314" y="172983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2033</a:t>
            </a:r>
            <a:endParaRPr lang="ru-RU" sz="12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945354" y="152208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2034</a:t>
            </a:r>
            <a:endParaRPr lang="ru-RU" sz="1200" dirty="0"/>
          </a:p>
        </p:txBody>
      </p:sp>
      <p:sp>
        <p:nvSpPr>
          <p:cNvPr id="188" name="TextBox 187"/>
          <p:cNvSpPr txBox="1"/>
          <p:nvPr/>
        </p:nvSpPr>
        <p:spPr>
          <a:xfrm>
            <a:off x="6289722" y="127560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2035</a:t>
            </a:r>
            <a:endParaRPr lang="ru-RU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6660233" y="10678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2036</a:t>
            </a:r>
            <a:endParaRPr lang="ru-RU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0" y="2414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Педагогическим работникам требуется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25 лет выслуги в учреждениях для детей 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(независимо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от возраста и пола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39553" y="1101747"/>
            <a:ext cx="18421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</a:t>
            </a:r>
            <a:endParaRPr lang="ru-RU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учитель</a:t>
            </a:r>
            <a:endParaRPr lang="en-US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3" name="Picture 6" descr="C:\Слайды\111\0_871bd_1ff94faf_X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286" y="2198957"/>
            <a:ext cx="310723" cy="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3721729" y="3462672"/>
            <a:ext cx="52454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i="1" dirty="0" smtClean="0">
                <a:solidFill>
                  <a:srgbClr val="FF0000"/>
                </a:solidFill>
              </a:rPr>
              <a:t>Если требуемый стаж выработан в 2024 году, то пенсия назначается через 6 лет (2030 год) </a:t>
            </a:r>
            <a:endParaRPr lang="ru-RU" sz="2600" b="1" i="1" dirty="0">
              <a:solidFill>
                <a:srgbClr val="FF0000"/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2236143" y="2260126"/>
            <a:ext cx="2047825" cy="1462300"/>
          </a:xfrm>
          <a:custGeom>
            <a:avLst/>
            <a:gdLst>
              <a:gd name="connsiteX0" fmla="*/ 0 w 1581150"/>
              <a:gd name="connsiteY0" fmla="*/ 1609725 h 1609725"/>
              <a:gd name="connsiteX1" fmla="*/ 200025 w 1581150"/>
              <a:gd name="connsiteY1" fmla="*/ 1019175 h 1609725"/>
              <a:gd name="connsiteX2" fmla="*/ 676275 w 1581150"/>
              <a:gd name="connsiteY2" fmla="*/ 476250 h 1609725"/>
              <a:gd name="connsiteX3" fmla="*/ 1143000 w 1581150"/>
              <a:gd name="connsiteY3" fmla="*/ 123825 h 1609725"/>
              <a:gd name="connsiteX4" fmla="*/ 1581150 w 1581150"/>
              <a:gd name="connsiteY4" fmla="*/ 0 h 1609725"/>
              <a:gd name="connsiteX5" fmla="*/ 1581150 w 1581150"/>
              <a:gd name="connsiteY5" fmla="*/ 0 h 1609725"/>
              <a:gd name="connsiteX6" fmla="*/ 1581150 w 1581150"/>
              <a:gd name="connsiteY6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150" h="1609725">
                <a:moveTo>
                  <a:pt x="0" y="1609725"/>
                </a:moveTo>
                <a:cubicBezTo>
                  <a:pt x="43656" y="1408906"/>
                  <a:pt x="87313" y="1208087"/>
                  <a:pt x="200025" y="1019175"/>
                </a:cubicBezTo>
                <a:cubicBezTo>
                  <a:pt x="312737" y="830263"/>
                  <a:pt x="519113" y="625475"/>
                  <a:pt x="676275" y="476250"/>
                </a:cubicBezTo>
                <a:cubicBezTo>
                  <a:pt x="833437" y="327025"/>
                  <a:pt x="992188" y="203200"/>
                  <a:pt x="1143000" y="123825"/>
                </a:cubicBezTo>
                <a:cubicBezTo>
                  <a:pt x="1293812" y="44450"/>
                  <a:pt x="1581150" y="0"/>
                  <a:pt x="1581150" y="0"/>
                </a:cubicBezTo>
                <a:lnTo>
                  <a:pt x="1581150" y="0"/>
                </a:lnTo>
                <a:lnTo>
                  <a:pt x="1581150" y="0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-7454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Пенсия за 15 лет работы в районах Крайнего Севера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 20 лет в приравненных к ним местностях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387" y="1884780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1526" y="3737443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44253"/>
              </p:ext>
            </p:extLst>
          </p:nvPr>
        </p:nvGraphicFramePr>
        <p:xfrm>
          <a:off x="1115616" y="987574"/>
          <a:ext cx="7632848" cy="2043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Год достижения возраста</a:t>
                      </a:r>
                      <a:br>
                        <a:rPr lang="ru-RU" sz="1500" b="1" u="none" strike="noStrike" dirty="0">
                          <a:effectLst/>
                        </a:rPr>
                      </a:br>
                      <a:r>
                        <a:rPr lang="ru-RU" sz="1500" b="1" u="none" strike="noStrike" dirty="0" smtClean="0">
                          <a:effectLst/>
                        </a:rPr>
                        <a:t>55 </a:t>
                      </a:r>
                      <a:r>
                        <a:rPr lang="ru-RU" sz="1500" b="1" u="none" strike="noStrike" dirty="0">
                          <a:effectLst/>
                        </a:rPr>
                        <a:t>лет  (</a:t>
                      </a:r>
                      <a:r>
                        <a:rPr lang="ru-RU" sz="1500" b="1" u="none" strike="noStrike" dirty="0" smtClean="0">
                          <a:effectLst/>
                        </a:rPr>
                        <a:t>мужчины)</a:t>
                      </a:r>
                      <a:r>
                        <a:rPr lang="ru-RU" sz="15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500" b="1" u="none" strike="noStrike" dirty="0" smtClean="0">
                          <a:effectLst/>
                        </a:rPr>
                        <a:t>и</a:t>
                      </a:r>
                      <a:r>
                        <a:rPr lang="ru-RU" sz="15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500" b="1" u="none" strike="noStrike" dirty="0" smtClean="0">
                          <a:effectLst/>
                        </a:rPr>
                        <a:t>50 </a:t>
                      </a:r>
                      <a:r>
                        <a:rPr lang="ru-RU" sz="1500" b="1" u="none" strike="noStrike" dirty="0">
                          <a:effectLst/>
                        </a:rPr>
                        <a:t>лет (женщины)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Право на пенсию возникает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в возрасте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в году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2019 (1964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55+1=56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2020 (1965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55+2=57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2021 ( 1966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55+3=58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2022 (1967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55+4=59 лет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2026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2023 ( 1968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55+5=60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92808"/>
              </p:ext>
            </p:extLst>
          </p:nvPr>
        </p:nvGraphicFramePr>
        <p:xfrm>
          <a:off x="1115616" y="3165816"/>
          <a:ext cx="7632848" cy="1885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2019 (1969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50+1=51 год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2020 (1970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50+2=52 года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2021 ( 1971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50+3=53 года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2022 (1972 г.р.)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50+4=54 года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2026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2023 (1973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50+5=55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2028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2024 (1974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50+6=56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2030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2025 (1975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50+7=57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2032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2026 (1976 г.р.)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50+8=58 лет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2034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0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1660</Words>
  <Application>Microsoft Office PowerPoint</Application>
  <PresentationFormat>Экран (16:9)</PresentationFormat>
  <Paragraphs>360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Изменение параметров пенсионной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Водянов Владимир Анатол.</dc:creator>
  <cp:lastModifiedBy>PC-363-2</cp:lastModifiedBy>
  <cp:revision>203</cp:revision>
  <cp:lastPrinted>2018-06-18T06:24:11Z</cp:lastPrinted>
  <dcterms:created xsi:type="dcterms:W3CDTF">2018-05-16T10:09:17Z</dcterms:created>
  <dcterms:modified xsi:type="dcterms:W3CDTF">2018-06-22T10:54:05Z</dcterms:modified>
</cp:coreProperties>
</file>