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</p:sldIdLst>
  <p:sldSz cx="18288000" cy="10287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0" y="-9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8" y="6803136"/>
            <a:ext cx="7443216" cy="34503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61872" y="268224"/>
            <a:ext cx="16892016" cy="10363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4200"/>
              </a:spcAft>
            </a:pPr>
            <a:r>
              <a:rPr lang="ru" sz="3900" b="1" spc="650" dirty="0" smtClean="0">
                <a:solidFill>
                  <a:srgbClr val="15304F"/>
                </a:solidFill>
                <a:latin typeface="Tahoma"/>
              </a:rPr>
              <a:t>ПРЕИМУЩЕСТВА </a:t>
            </a:r>
            <a:r>
              <a:rPr lang="ru" sz="3900" b="1" spc="650" dirty="0">
                <a:solidFill>
                  <a:srgbClr val="15304F"/>
                </a:solidFill>
                <a:latin typeface="Tahoma"/>
              </a:rPr>
              <a:t>УЧАСТИЯ В НАЦПРОЕКТЕ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8512" y="2627376"/>
            <a:ext cx="6498336" cy="1868052"/>
          </a:xfrm>
          <a:prstGeom prst="rect">
            <a:avLst/>
          </a:prstGeom>
          <a:solidFill>
            <a:srgbClr val="0D2C48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3570"/>
              </a:spcAft>
            </a:pPr>
            <a:r>
              <a:rPr lang="ru" sz="4600" dirty="0" smtClean="0">
                <a:solidFill>
                  <a:srgbClr val="FFFFFF"/>
                </a:solidFill>
                <a:latin typeface="Calibri"/>
              </a:rPr>
              <a:t>Что теряет предприятие?</a:t>
            </a:r>
          </a:p>
          <a:p>
            <a:pPr indent="0" algn="ctr">
              <a:spcAft>
                <a:spcPts val="4830"/>
              </a:spcAft>
            </a:pPr>
            <a:r>
              <a:rPr lang="ru" sz="4000" dirty="0" smtClean="0">
                <a:solidFill>
                  <a:srgbClr val="FFFFFF"/>
                </a:solidFill>
                <a:latin typeface="Calibri"/>
              </a:rPr>
              <a:t>НИЧЕГО</a:t>
            </a:r>
            <a:endParaRPr lang="ru" sz="4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6464" y="5017008"/>
            <a:ext cx="5388864" cy="1350628"/>
          </a:xfrm>
          <a:prstGeom prst="rect">
            <a:avLst/>
          </a:prstGeom>
          <a:solidFill>
            <a:srgbClr val="0D2C48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992"/>
              </a:lnSpc>
              <a:spcBef>
                <a:spcPts val="4830"/>
              </a:spcBef>
              <a:spcAft>
                <a:spcPts val="3570"/>
              </a:spcAft>
            </a:pPr>
            <a:r>
              <a:rPr lang="ru" sz="4600" dirty="0">
                <a:solidFill>
                  <a:srgbClr val="FFFFFF"/>
                </a:solidFill>
                <a:latin typeface="Calibri"/>
              </a:rPr>
              <a:t>Никаких финансовых обязательств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31808" y="1926336"/>
            <a:ext cx="8095488" cy="5791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4200"/>
              </a:spcBef>
            </a:pPr>
            <a:r>
              <a:rPr lang="ru" sz="4600" dirty="0">
                <a:solidFill>
                  <a:srgbClr val="15304F"/>
                </a:solidFill>
                <a:latin typeface="Calibri"/>
              </a:rPr>
              <a:t>Что приобретает предприятие?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53600" y="2999232"/>
            <a:ext cx="7632192" cy="39136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192"/>
              </a:lnSpc>
              <a:spcAft>
                <a:spcPts val="840"/>
              </a:spcAft>
            </a:pPr>
            <a:r>
              <a:rPr lang="ru" sz="2400" b="1" dirty="0">
                <a:solidFill>
                  <a:srgbClr val="15304F"/>
                </a:solidFill>
                <a:latin typeface="Tahoma"/>
              </a:rPr>
              <a:t>Оптимизация производственных процессов на предприятии</a:t>
            </a:r>
          </a:p>
          <a:p>
            <a:pPr indent="0">
              <a:lnSpc>
                <a:spcPts val="4080"/>
              </a:lnSpc>
              <a:spcAft>
                <a:spcPts val="2520"/>
              </a:spcAft>
            </a:pPr>
            <a:r>
              <a:rPr lang="ru" sz="2400" b="1" dirty="0">
                <a:solidFill>
                  <a:srgbClr val="15304F"/>
                </a:solidFill>
                <a:latin typeface="Tahoma"/>
              </a:rPr>
              <a:t>Устранение потерь на производстве Сокращение времени протекания процессов</a:t>
            </a:r>
          </a:p>
          <a:p>
            <a:pPr indent="0">
              <a:lnSpc>
                <a:spcPts val="3216"/>
              </a:lnSpc>
              <a:spcAft>
                <a:spcPts val="840"/>
              </a:spcAft>
            </a:pPr>
            <a:r>
              <a:rPr lang="ru" sz="2400" b="1" dirty="0">
                <a:solidFill>
                  <a:srgbClr val="15304F"/>
                </a:solidFill>
                <a:latin typeface="Tahoma"/>
              </a:rPr>
              <a:t>Сокращение незавершенного производства</a:t>
            </a:r>
          </a:p>
          <a:p>
            <a:pPr indent="0"/>
            <a:r>
              <a:rPr lang="ru" sz="2400" b="1" dirty="0">
                <a:solidFill>
                  <a:srgbClr val="15304F"/>
                </a:solidFill>
                <a:latin typeface="Tahoma"/>
              </a:rPr>
              <a:t>Увеличение выработки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790432" y="7370064"/>
            <a:ext cx="713232" cy="17068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1300" spc="400" dirty="0">
              <a:solidFill>
                <a:srgbClr val="15304F"/>
              </a:solidFill>
              <a:latin typeface="Tahom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747760" y="6367636"/>
            <a:ext cx="9037200" cy="30243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4410"/>
              </a:spcAft>
            </a:pPr>
            <a:r>
              <a:rPr lang="ru" sz="2600" b="1" i="1" dirty="0">
                <a:solidFill>
                  <a:srgbClr val="15304F"/>
                </a:solidFill>
                <a:latin typeface="Tahoma"/>
              </a:rPr>
              <a:t> </a:t>
            </a:r>
            <a:r>
              <a:rPr lang="ru" sz="2600" b="1" i="1" dirty="0" smtClean="0">
                <a:solidFill>
                  <a:srgbClr val="15304F"/>
                </a:solidFill>
                <a:latin typeface="Tahoma"/>
              </a:rPr>
              <a:t>          </a:t>
            </a:r>
            <a:r>
              <a:rPr lang="ru" sz="2400" b="1" dirty="0" smtClean="0">
                <a:solidFill>
                  <a:srgbClr val="15304F"/>
                </a:solidFill>
                <a:latin typeface="Tahoma"/>
              </a:rPr>
              <a:t>Бесплатное </a:t>
            </a:r>
            <a:r>
              <a:rPr lang="ru" sz="2400" b="1" dirty="0">
                <a:solidFill>
                  <a:srgbClr val="15304F"/>
                </a:solidFill>
                <a:latin typeface="Tahoma"/>
              </a:rPr>
              <a:t>обучение на «Лидерах </a:t>
            </a:r>
            <a:r>
              <a:rPr lang="en-US" sz="2400" b="1" dirty="0">
                <a:solidFill>
                  <a:srgbClr val="15304F"/>
                </a:solidFill>
                <a:latin typeface="Tahoma"/>
              </a:rPr>
              <a:t>Pro</a:t>
            </a:r>
            <a:r>
              <a:rPr lang="en-US" sz="2400" b="1" dirty="0" smtClean="0">
                <a:solidFill>
                  <a:srgbClr val="15304F"/>
                </a:solidFill>
                <a:latin typeface="Tahoma"/>
              </a:rPr>
              <a:t>»</a:t>
            </a:r>
            <a:endParaRPr lang="ru-RU" sz="2400" b="1" dirty="0" smtClean="0">
              <a:solidFill>
                <a:srgbClr val="15304F"/>
              </a:solidFill>
              <a:latin typeface="Tahoma"/>
            </a:endParaRPr>
          </a:p>
          <a:p>
            <a:pPr marL="1066800" indent="0">
              <a:lnSpc>
                <a:spcPts val="3192"/>
              </a:lnSpc>
            </a:pPr>
            <a:r>
              <a:rPr lang="ru" sz="2400" b="1" dirty="0" smtClean="0">
                <a:solidFill>
                  <a:srgbClr val="15304F"/>
                </a:solidFill>
                <a:latin typeface="Tahoma"/>
              </a:rPr>
              <a:t>Бесплатное </a:t>
            </a:r>
            <a:r>
              <a:rPr lang="ru" sz="2400" b="1" dirty="0">
                <a:solidFill>
                  <a:srgbClr val="15304F"/>
                </a:solidFill>
                <a:latin typeface="Tahoma"/>
              </a:rPr>
              <a:t>обучение сотрудников предприятия бережливому производству на Фабрике процессов (неограниченное количество сотрудников)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528" y="3157728"/>
            <a:ext cx="1085088" cy="10485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912" y="4407408"/>
            <a:ext cx="1085088" cy="10454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528" y="5690616"/>
            <a:ext cx="1085088" cy="10454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5528" y="7168896"/>
            <a:ext cx="1085088" cy="10485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9912" y="8659368"/>
            <a:ext cx="1085088" cy="10454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63040" y="371856"/>
            <a:ext cx="15233904" cy="944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1470"/>
              </a:spcAft>
            </a:pPr>
            <a:r>
              <a:rPr lang="ru" sz="5400" b="1" dirty="0" smtClean="0">
                <a:solidFill>
                  <a:srgbClr val="15304F"/>
                </a:solidFill>
                <a:latin typeface="Calibri"/>
              </a:rPr>
              <a:t>Условия участия в проекте</a:t>
            </a:r>
            <a:endParaRPr lang="ru" sz="5400" b="1" dirty="0">
              <a:solidFill>
                <a:srgbClr val="15304F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99616" y="1368552"/>
            <a:ext cx="1600200" cy="3413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1470"/>
              </a:spcBef>
              <a:spcAft>
                <a:spcPts val="420"/>
              </a:spcAft>
            </a:pPr>
            <a:endParaRPr lang="ru" sz="950" dirty="0">
              <a:solidFill>
                <a:srgbClr val="15304F"/>
              </a:solidFill>
              <a:latin typeface="Tahom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0328" y="1368552"/>
            <a:ext cx="15806928" cy="14203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384"/>
              </a:lnSpc>
              <a:spcBef>
                <a:spcPts val="1470"/>
              </a:spcBef>
              <a:spcAft>
                <a:spcPts val="1050"/>
              </a:spcAft>
            </a:pPr>
            <a:r>
              <a:rPr lang="ru" sz="2800" spc="-300" dirty="0">
                <a:solidFill>
                  <a:srgbClr val="15304F"/>
                </a:solidFill>
              </a:rPr>
              <a:t>У </a:t>
            </a:r>
            <a:r>
              <a:rPr lang="ru" sz="2800" spc="-300" dirty="0" smtClean="0">
                <a:solidFill>
                  <a:srgbClr val="15304F"/>
                </a:solidFill>
              </a:rPr>
              <a:t>ЧА СТНИКОМ </a:t>
            </a:r>
            <a:r>
              <a:rPr lang="ru" sz="2800" spc="-300" dirty="0" smtClean="0">
                <a:solidFill>
                  <a:srgbClr val="15304F"/>
                </a:solidFill>
              </a:rPr>
              <a:t> ПРОЕКТА  МОЖЕТ  СТА </a:t>
            </a:r>
            <a:r>
              <a:rPr lang="ru" sz="2800" spc="-300" dirty="0">
                <a:solidFill>
                  <a:srgbClr val="15304F"/>
                </a:solidFill>
              </a:rPr>
              <a:t>ТЬ </a:t>
            </a:r>
            <a:r>
              <a:rPr lang="ru" sz="2800" spc="-300" dirty="0" smtClean="0">
                <a:solidFill>
                  <a:srgbClr val="15304F"/>
                </a:solidFill>
              </a:rPr>
              <a:t>  ЛЮБОЕ  ПРОИЗВОДСТВЕННОЕ  </a:t>
            </a:r>
            <a:r>
              <a:rPr lang="ru" sz="2800" spc="-300" dirty="0" smtClean="0">
                <a:solidFill>
                  <a:srgbClr val="15304F"/>
                </a:solidFill>
              </a:rPr>
              <a:t>ПРЕДПРИЯТИЕ  </a:t>
            </a:r>
            <a:r>
              <a:rPr lang="ru" sz="2800" b="1" spc="-200" dirty="0" smtClean="0">
                <a:solidFill>
                  <a:srgbClr val="15304F"/>
                </a:solidFill>
              </a:rPr>
              <a:t>КРАСНОДАРСКОГО КРАЯ  </a:t>
            </a:r>
            <a:r>
              <a:rPr lang="ru" sz="2800" b="1" spc="-200" dirty="0" smtClean="0">
                <a:solidFill>
                  <a:srgbClr val="15304F"/>
                </a:solidFill>
              </a:rPr>
              <a:t>        </a:t>
            </a:r>
            <a:r>
              <a:rPr lang="ru" sz="2800" b="1" spc="-200" dirty="0" smtClean="0">
                <a:solidFill>
                  <a:srgbClr val="15304F"/>
                </a:solidFill>
              </a:rPr>
              <a:t>БАЗОВЫХ  НЕСЫРЬЕВЫХ ОТРАСЛЕЙ: ОБРАБАТЫВАЮЩИЕ ПРОИЗВОДСТВА, ТРАНСПОРТИРОВКА И ХРАНЕНИЕ, СТРОИТЕЛЬСТВО, ТОРГОВЛЯ, СЕЛЬСКОЕ ХОЗЯЙСТВО </a:t>
            </a:r>
            <a:r>
              <a:rPr lang="ru" sz="2800" spc="-200" dirty="0" smtClean="0">
                <a:solidFill>
                  <a:srgbClr val="15304F"/>
                </a:solidFill>
              </a:rPr>
              <a:t>ПРИ </a:t>
            </a:r>
            <a:r>
              <a:rPr lang="ru" sz="2800" spc="-200" dirty="0">
                <a:solidFill>
                  <a:srgbClr val="15304F"/>
                </a:solidFill>
              </a:rPr>
              <a:t>УСЛОВИИ </a:t>
            </a:r>
            <a:r>
              <a:rPr lang="ru" sz="2800" spc="-200" dirty="0" smtClean="0">
                <a:solidFill>
                  <a:srgbClr val="15304F"/>
                </a:solidFill>
              </a:rPr>
              <a:t>ПРОХОЖДЕНИЯ ОТБОРА</a:t>
            </a:r>
          </a:p>
          <a:p>
            <a:pPr indent="0" algn="ctr">
              <a:lnSpc>
                <a:spcPts val="3384"/>
              </a:lnSpc>
              <a:spcBef>
                <a:spcPts val="1470"/>
              </a:spcBef>
              <a:spcAft>
                <a:spcPts val="1050"/>
              </a:spcAft>
            </a:pPr>
            <a:endParaRPr lang="ru" sz="2800" b="1" i="1" spc="-200" dirty="0">
              <a:solidFill>
                <a:srgbClr val="15304F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2896" y="5032248"/>
            <a:ext cx="3023616" cy="20452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344"/>
              </a:lnSpc>
            </a:pPr>
            <a:r>
              <a:rPr lang="ru" sz="3300" b="1" spc="-150">
                <a:solidFill>
                  <a:srgbClr val="15304F"/>
                </a:solidFill>
                <a:latin typeface="Tahoma"/>
              </a:rPr>
              <a:t>ОСНОВНЫЕ КРИТЕРИИ ВСТУПЛЕНИЯ В ПРОЕКТ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35040" y="3054096"/>
            <a:ext cx="10232136" cy="36210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452120" indent="406400">
              <a:lnSpc>
                <a:spcPts val="3360"/>
              </a:lnSpc>
              <a:spcBef>
                <a:spcPts val="1050"/>
              </a:spcBef>
              <a:spcAft>
                <a:spcPts val="2310"/>
              </a:spcAft>
            </a:pPr>
            <a:r>
              <a:rPr lang="ru" sz="2700" spc="400" dirty="0" smtClean="0">
                <a:solidFill>
                  <a:srgbClr val="15304F"/>
                </a:solidFill>
                <a:latin typeface="Tahoma"/>
              </a:rPr>
              <a:t>Выручка </a:t>
            </a:r>
            <a:r>
              <a:rPr lang="ru" sz="2700" spc="400" dirty="0">
                <a:solidFill>
                  <a:srgbClr val="15304F"/>
                </a:solidFill>
                <a:latin typeface="Tahoma"/>
              </a:rPr>
              <a:t>предприятия за </a:t>
            </a:r>
            <a:r>
              <a:rPr lang="ru" sz="2700" spc="400" dirty="0" smtClean="0">
                <a:solidFill>
                  <a:srgbClr val="15304F"/>
                </a:solidFill>
                <a:latin typeface="Tahoma"/>
              </a:rPr>
              <a:t>последний </a:t>
            </a:r>
            <a:r>
              <a:rPr lang="ru" sz="2700" spc="400" dirty="0">
                <a:solidFill>
                  <a:srgbClr val="15304F"/>
                </a:solidFill>
                <a:latin typeface="Tahoma"/>
              </a:rPr>
              <a:t>отчетный год: 400 млн руб</a:t>
            </a:r>
            <a:r>
              <a:rPr lang="ru" sz="2700" spc="400" dirty="0" smtClean="0">
                <a:solidFill>
                  <a:srgbClr val="15304F"/>
                </a:solidFill>
                <a:latin typeface="Tahoma"/>
              </a:rPr>
              <a:t>.;</a:t>
            </a:r>
            <a:endParaRPr lang="ru" sz="2700" spc="400" dirty="0">
              <a:solidFill>
                <a:srgbClr val="15304F"/>
              </a:solidFill>
              <a:latin typeface="Tahoma"/>
            </a:endParaRPr>
          </a:p>
          <a:p>
            <a:pPr indent="0">
              <a:lnSpc>
                <a:spcPts val="3360"/>
              </a:lnSpc>
              <a:spcAft>
                <a:spcPts val="1050"/>
              </a:spcAft>
            </a:pPr>
            <a:r>
              <a:rPr lang="ru" sz="2700" spc="400" dirty="0" smtClean="0">
                <a:solidFill>
                  <a:srgbClr val="15304F"/>
                </a:solidFill>
                <a:latin typeface="Tahoma"/>
              </a:rPr>
              <a:t>   Отсутствие </a:t>
            </a:r>
            <a:r>
              <a:rPr lang="ru" sz="2700" spc="400" dirty="0">
                <a:solidFill>
                  <a:srgbClr val="15304F"/>
                </a:solidFill>
                <a:latin typeface="Tahoma"/>
              </a:rPr>
              <a:t>просроченных задолженностей по налогам и иным сборам (включая возврат субсидий и инвестиций);</a:t>
            </a:r>
          </a:p>
          <a:p>
            <a:pPr indent="0">
              <a:lnSpc>
                <a:spcPts val="3360"/>
              </a:lnSpc>
            </a:pPr>
            <a:r>
              <a:rPr lang="ru" sz="2700" spc="400" dirty="0" smtClean="0">
                <a:solidFill>
                  <a:srgbClr val="15304F"/>
                </a:solidFill>
                <a:latin typeface="Tahoma"/>
              </a:rPr>
              <a:t>   Не </a:t>
            </a:r>
            <a:r>
              <a:rPr lang="ru" sz="2700" dirty="0">
                <a:solidFill>
                  <a:srgbClr val="15304F"/>
                </a:solidFill>
                <a:latin typeface="Tahoma"/>
              </a:rPr>
              <a:t>находится в процессе реорганизации, ликвидации и банкротства;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989320" y="7159752"/>
            <a:ext cx="10680192" cy="1216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360"/>
              </a:lnSpc>
              <a:spcBef>
                <a:spcPts val="420"/>
              </a:spcBef>
              <a:spcAft>
                <a:spcPts val="2310"/>
              </a:spcAft>
            </a:pPr>
            <a:r>
              <a:rPr lang="ru" sz="2700" dirty="0" smtClean="0">
                <a:solidFill>
                  <a:srgbClr val="15304F"/>
                </a:solidFill>
                <a:latin typeface="Tahoma"/>
              </a:rPr>
              <a:t>    Доля </a:t>
            </a:r>
            <a:r>
              <a:rPr lang="ru" sz="2700" dirty="0">
                <a:solidFill>
                  <a:srgbClr val="15304F"/>
                </a:solidFill>
                <a:latin typeface="Tahoma"/>
              </a:rPr>
              <a:t>участия налоговых резидентов иностранных государств в уставном (складочном) капитале юридического лица не должна превышать </a:t>
            </a:r>
            <a:r>
              <a:rPr lang="ru" sz="2700" spc="-250" dirty="0">
                <a:solidFill>
                  <a:srgbClr val="15304F"/>
                </a:solidFill>
                <a:latin typeface="Tahoma"/>
              </a:rPr>
              <a:t>50%;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86272" y="8845296"/>
            <a:ext cx="10710672" cy="8046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312"/>
              </a:lnSpc>
              <a:spcBef>
                <a:spcPts val="2310"/>
              </a:spcBef>
            </a:pPr>
            <a:r>
              <a:rPr lang="ru" sz="2600" b="1" spc="-50" dirty="0">
                <a:solidFill>
                  <a:srgbClr val="15304F"/>
                </a:solidFill>
                <a:latin typeface="Tahoma"/>
              </a:rPr>
              <a:t>Желание руководства участвовать в проекте и добиваться результатов</a:t>
            </a:r>
            <a:r>
              <a:rPr lang="ru" sz="2600" b="1" spc="-50" dirty="0" smtClean="0">
                <a:solidFill>
                  <a:srgbClr val="15304F"/>
                </a:solidFill>
                <a:latin typeface="Tahoma"/>
              </a:rPr>
              <a:t>!</a:t>
            </a:r>
            <a:endParaRPr lang="ru" sz="2600" b="1" spc="-50" dirty="0">
              <a:solidFill>
                <a:srgbClr val="15304F"/>
              </a:solidFill>
              <a:latin typeface="Tahoma"/>
            </a:endParaRPr>
          </a:p>
          <a:p>
            <a:pPr indent="0">
              <a:lnSpc>
                <a:spcPts val="3312"/>
              </a:lnSpc>
              <a:spcBef>
                <a:spcPts val="2310"/>
              </a:spcBef>
            </a:pPr>
            <a:endParaRPr lang="ru" sz="2600" b="1" spc="-50" dirty="0">
              <a:solidFill>
                <a:srgbClr val="15304F"/>
              </a:solidFill>
              <a:latin typeface="Tahom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344" y="2316480"/>
            <a:ext cx="847344" cy="84734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688" y="3383280"/>
            <a:ext cx="1133856" cy="14813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1376" y="3797808"/>
            <a:ext cx="804672" cy="8107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7920" y="4870704"/>
            <a:ext cx="1207008" cy="13167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8720" y="5157216"/>
            <a:ext cx="847344" cy="8534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1984" y="6193536"/>
            <a:ext cx="896112" cy="123139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19232" y="5266944"/>
            <a:ext cx="1078992" cy="96926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97440" y="6522720"/>
            <a:ext cx="804672" cy="80467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79264" y="7589520"/>
            <a:ext cx="896112" cy="12313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66704" y="8046720"/>
            <a:ext cx="853440" cy="85344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868400" y="5071872"/>
            <a:ext cx="1139952" cy="36576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490472" y="533400"/>
            <a:ext cx="16017240" cy="9376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840"/>
              </a:spcAft>
            </a:pPr>
            <a:r>
              <a:rPr lang="ru-RU" sz="6000" b="1" dirty="0" smtClean="0">
                <a:solidFill>
                  <a:srgbClr val="15304F"/>
                </a:solidFill>
                <a:latin typeface="Calibri"/>
              </a:rPr>
              <a:t>   </a:t>
            </a:r>
            <a:r>
              <a:rPr lang="en-US" sz="6000" b="1" dirty="0" smtClean="0">
                <a:solidFill>
                  <a:srgbClr val="15304F"/>
                </a:solidFill>
                <a:latin typeface="Calibri"/>
              </a:rPr>
              <a:t> </a:t>
            </a:r>
            <a:r>
              <a:rPr lang="ru" sz="6500" dirty="0" smtClean="0">
                <a:solidFill>
                  <a:srgbClr val="15304F"/>
                </a:solidFill>
                <a:latin typeface="Tahoma"/>
              </a:rPr>
              <a:t>Как вступить в нацпроект?</a:t>
            </a:r>
          </a:p>
          <a:p>
            <a:pPr indent="0">
              <a:spcAft>
                <a:spcPts val="420"/>
              </a:spcAft>
            </a:pPr>
            <a:endParaRPr lang="ru" sz="950" dirty="0">
              <a:solidFill>
                <a:srgbClr val="15304F"/>
              </a:solidFill>
              <a:latin typeface="Tahoma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0496" y="2426208"/>
            <a:ext cx="4736592" cy="725424"/>
          </a:xfrm>
          <a:prstGeom prst="rect">
            <a:avLst/>
          </a:prstGeom>
          <a:solidFill>
            <a:srgbClr val="0D2C48"/>
          </a:solidFill>
        </p:spPr>
        <p:txBody>
          <a:bodyPr lIns="0" tIns="0" rIns="0" bIns="0">
            <a:noAutofit/>
          </a:bodyPr>
          <a:lstStyle/>
          <a:p>
            <a:pPr marR="101600" indent="0" algn="r">
              <a:lnSpc>
                <a:spcPts val="2856"/>
              </a:lnSpc>
            </a:pPr>
            <a:r>
              <a:rPr lang="ru" sz="2600">
                <a:solidFill>
                  <a:srgbClr val="FFFFFF"/>
                </a:solidFill>
                <a:latin typeface="Tahoma"/>
              </a:rPr>
              <a:t>Регистрация предприятия на сайте производительность.рф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089648" y="2718816"/>
            <a:ext cx="896112" cy="3169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700">
                <a:solidFill>
                  <a:srgbClr val="15304F"/>
                </a:solidFill>
                <a:latin typeface="Tahoma"/>
              </a:rPr>
              <a:t>день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94560" y="3657600"/>
            <a:ext cx="5297424" cy="1097280"/>
          </a:xfrm>
          <a:prstGeom prst="rect">
            <a:avLst/>
          </a:prstGeom>
          <a:solidFill>
            <a:srgbClr val="0D2C48"/>
          </a:solidFill>
        </p:spPr>
        <p:txBody>
          <a:bodyPr lIns="0" tIns="0" rIns="0" bIns="0">
            <a:noAutofit/>
          </a:bodyPr>
          <a:lstStyle/>
          <a:p>
            <a:pPr indent="622300">
              <a:lnSpc>
                <a:spcPts val="2880"/>
              </a:lnSpc>
            </a:pPr>
            <a:r>
              <a:rPr lang="ru" sz="2600">
                <a:solidFill>
                  <a:srgbClr val="FFFFFF"/>
                </a:solidFill>
                <a:latin typeface="Tahoma"/>
              </a:rPr>
              <a:t>Заключение соглашения о сотрудничестве с министерством экономики Краснодарского края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69792" y="5254752"/>
            <a:ext cx="4791456" cy="707136"/>
          </a:xfrm>
          <a:prstGeom prst="rect">
            <a:avLst/>
          </a:prstGeom>
          <a:solidFill>
            <a:srgbClr val="0D2C48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856"/>
              </a:lnSpc>
            </a:pPr>
            <a:r>
              <a:rPr lang="ru" sz="2600">
                <a:solidFill>
                  <a:srgbClr val="FFFFFF"/>
                </a:solidFill>
                <a:latin typeface="Tahoma"/>
              </a:rPr>
              <a:t>Подача заявления на заключение соглашения с РЦК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839200" y="4169664"/>
            <a:ext cx="652272" cy="3048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700">
                <a:solidFill>
                  <a:srgbClr val="15304F"/>
                </a:solidFill>
                <a:latin typeface="Tahoma"/>
              </a:rPr>
              <a:t>дня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1015472" y="3163824"/>
            <a:ext cx="6492240" cy="1207008"/>
          </a:xfrm>
          <a:prstGeom prst="rect">
            <a:avLst/>
          </a:prstGeom>
          <a:solidFill>
            <a:srgbClr val="0D2C48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800"/>
              </a:lnSpc>
            </a:pPr>
            <a:r>
              <a:rPr lang="ru" sz="3800">
                <a:solidFill>
                  <a:srgbClr val="FFFFFF"/>
                </a:solidFill>
                <a:latin typeface="MS Reference Sans Serif"/>
              </a:rPr>
              <a:t>Создание потока -образца на предприятии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765792" y="5529072"/>
            <a:ext cx="890016" cy="3169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700">
                <a:solidFill>
                  <a:srgbClr val="15304F"/>
                </a:solidFill>
                <a:latin typeface="Tahoma"/>
              </a:rPr>
              <a:t>день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760976" y="6541008"/>
            <a:ext cx="4828032" cy="847344"/>
          </a:xfrm>
          <a:prstGeom prst="rect">
            <a:avLst/>
          </a:prstGeom>
          <a:solidFill>
            <a:srgbClr val="0D2C48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360"/>
              </a:lnSpc>
            </a:pPr>
            <a:r>
              <a:rPr lang="ru" sz="2700">
                <a:solidFill>
                  <a:srgbClr val="FFFFFF"/>
                </a:solidFill>
                <a:latin typeface="Tahoma"/>
              </a:rPr>
              <a:t>Заключение соглашения о сотрудничестве с РЦК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163056" y="7900416"/>
            <a:ext cx="4120896" cy="1091184"/>
          </a:xfrm>
          <a:prstGeom prst="rect">
            <a:avLst/>
          </a:prstGeom>
          <a:solidFill>
            <a:srgbClr val="0D2C48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ru" sz="2600">
                <a:solidFill>
                  <a:srgbClr val="FFFFFF"/>
                </a:solidFill>
                <a:latin typeface="Tahoma"/>
              </a:rPr>
              <a:t>Реализация мероприятий, направленных на рост производительности труда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0954512" y="6955536"/>
            <a:ext cx="658368" cy="3048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700">
                <a:solidFill>
                  <a:srgbClr val="15304F"/>
                </a:solidFill>
                <a:latin typeface="Tahoma"/>
              </a:rPr>
              <a:t>дня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929872" y="8430768"/>
            <a:ext cx="1584960" cy="3169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700">
                <a:solidFill>
                  <a:srgbClr val="15304F"/>
                </a:solidFill>
                <a:latin typeface="Tahoma"/>
              </a:rPr>
              <a:t>месяцев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217</Words>
  <Application>Microsoft Office PowerPoint</Application>
  <PresentationFormat>Произвольный</PresentationFormat>
  <Paragraphs>31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Ксения Привезенцева</dc:creator>
  <cp:keywords/>
  <cp:lastModifiedBy>user17</cp:lastModifiedBy>
  <cp:revision>7</cp:revision>
  <cp:lastPrinted>2024-04-16T14:02:23Z</cp:lastPrinted>
  <dcterms:modified xsi:type="dcterms:W3CDTF">2024-04-16T14:03:22Z</dcterms:modified>
</cp:coreProperties>
</file>